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1"/>
  </p:notesMasterIdLst>
  <p:sldIdLst>
    <p:sldId id="292" r:id="rId2"/>
    <p:sldId id="289" r:id="rId3"/>
    <p:sldId id="290" r:id="rId4"/>
    <p:sldId id="287" r:id="rId5"/>
    <p:sldId id="291" r:id="rId6"/>
    <p:sldId id="263" r:id="rId7"/>
    <p:sldId id="264" r:id="rId8"/>
    <p:sldId id="288" r:id="rId9"/>
    <p:sldId id="278" r:id="rId10"/>
  </p:sldIdLst>
  <p:sldSz cx="9144000" cy="6858000" type="screen4x3"/>
  <p:notesSz cx="6858000" cy="973772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5050"/>
    <a:srgbClr val="66FF66"/>
    <a:srgbClr val="E09F98"/>
    <a:srgbClr val="000000"/>
    <a:srgbClr val="6B2F49"/>
    <a:srgbClr val="F7FEB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1" autoAdjust="0"/>
    <p:restoredTop sz="94660"/>
  </p:normalViewPr>
  <p:slideViewPr>
    <p:cSldViewPr>
      <p:cViewPr varScale="1">
        <p:scale>
          <a:sx n="75" d="100"/>
          <a:sy n="75" d="100"/>
        </p:scale>
        <p:origin x="-97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4C6F17-0D7A-407A-8094-11DEA37B572F}" type="datetimeFigureOut">
              <a:rPr lang="de-DE" smtClean="0"/>
              <a:t>28.02.2012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30250"/>
            <a:ext cx="4867275" cy="3651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625975"/>
            <a:ext cx="5486400" cy="43815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248775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9248775"/>
            <a:ext cx="297180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2BE09-07FB-4B9C-AFC8-6FDFD97305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0005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A0EA09-F538-45C2-A1B6-11ECBF170FE0}" type="slidenum">
              <a:rPr lang="de-DE"/>
              <a:pPr/>
              <a:t>1</a:t>
            </a:fld>
            <a:endParaRPr lang="de-DE"/>
          </a:p>
        </p:txBody>
      </p:sp>
      <p:sp>
        <p:nvSpPr>
          <p:cNvPr id="363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1905000" y="1219200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163513" y="2103438"/>
            <a:ext cx="347662" cy="347662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2400">
              <a:latin typeface="Times New Roman" pitchFamily="18" charset="0"/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739775" y="2105025"/>
            <a:ext cx="349250" cy="3476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2400">
              <a:latin typeface="Times New Roman" pitchFamily="18" charset="0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1317625" y="2105025"/>
            <a:ext cx="347663" cy="34766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2400">
              <a:latin typeface="Times New Roman" pitchFamily="18" charset="0"/>
            </a:endParaRPr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371600"/>
            <a:ext cx="6477000" cy="1752600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de-DE" noProof="0" smtClean="0"/>
              <a:t>Titelmasterformat durch Klicken bearbeiten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733800"/>
            <a:ext cx="6477000" cy="19812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0DD46-883C-4955-A5EC-9D5264BBE5C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364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594EB-E758-4F45-8961-4DD7566911B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4374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DC16B-80D7-4214-817A-2536D3B03D0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2153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9803C-E759-422F-A879-B5A6FF2FA16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1621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18EA0-1B62-49BF-90AB-75ED727EC23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7913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BAEAC-0D1E-4C72-ACF1-84987585F37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7544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320E02-5B30-459B-860E-FB202F06981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707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D5F69-AC8F-4EE9-822C-4D2A2576C45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7895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C853F-F421-4B96-9865-C7260E1A8C3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7340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B484E-2D79-4D19-89B9-E7E2C1CAC5D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2916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81800" y="190500"/>
            <a:ext cx="1752600" cy="58293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524000" y="190500"/>
            <a:ext cx="5105400" cy="58293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CE6FC-C81D-4558-8297-3506ADFEE1C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5309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905000"/>
            <a:ext cx="7010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fld id="{851244E1-D16E-446A-9404-46DE9173F35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 flipV="1">
            <a:off x="1371600" y="304800"/>
            <a:ext cx="0" cy="12954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2" name="Oval 8"/>
          <p:cNvSpPr>
            <a:spLocks noChangeArrowheads="1"/>
          </p:cNvSpPr>
          <p:nvPr/>
        </p:nvSpPr>
        <p:spPr bwMode="auto">
          <a:xfrm>
            <a:off x="152400" y="8382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2400">
              <a:latin typeface="Times New Roman" pitchFamily="18" charset="0"/>
            </a:endParaRPr>
          </a:p>
        </p:txBody>
      </p:sp>
      <p:sp>
        <p:nvSpPr>
          <p:cNvPr id="1033" name="Oval 9"/>
          <p:cNvSpPr>
            <a:spLocks noChangeArrowheads="1"/>
          </p:cNvSpPr>
          <p:nvPr/>
        </p:nvSpPr>
        <p:spPr bwMode="auto">
          <a:xfrm>
            <a:off x="539750" y="838200"/>
            <a:ext cx="228600" cy="2286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2400">
              <a:latin typeface="Times New Roman" pitchFamily="18" charset="0"/>
            </a:endParaRPr>
          </a:p>
        </p:txBody>
      </p:sp>
      <p:sp>
        <p:nvSpPr>
          <p:cNvPr id="1034" name="Oval 10"/>
          <p:cNvSpPr>
            <a:spLocks noChangeArrowheads="1"/>
          </p:cNvSpPr>
          <p:nvPr/>
        </p:nvSpPr>
        <p:spPr bwMode="auto">
          <a:xfrm>
            <a:off x="927100" y="8382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DE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¢"/>
        <a:defRPr sz="30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sz="28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96" name="Rectangle 32"/>
          <p:cNvSpPr>
            <a:spLocks noGrp="1" noChangeArrowheads="1"/>
          </p:cNvSpPr>
          <p:nvPr>
            <p:ph type="title"/>
          </p:nvPr>
        </p:nvSpPr>
        <p:spPr>
          <a:xfrm>
            <a:off x="0" y="116632"/>
            <a:ext cx="9144000" cy="6552728"/>
          </a:xfrm>
          <a:gradFill rotWithShape="1">
            <a:gsLst>
              <a:gs pos="0">
                <a:srgbClr val="FFD525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</p:spPr>
        <p:txBody>
          <a:bodyPr/>
          <a:lstStyle/>
          <a:p>
            <a:pPr algn="ctr"/>
            <a:r>
              <a:rPr lang="de-DE" sz="6000" dirty="0" smtClean="0"/>
              <a:t/>
            </a:r>
            <a:br>
              <a:rPr lang="de-DE" sz="6000" dirty="0" smtClean="0"/>
            </a:br>
            <a:r>
              <a:rPr lang="de-DE" sz="4000" dirty="0" smtClean="0"/>
              <a:t/>
            </a:r>
            <a:br>
              <a:rPr lang="de-DE" sz="4000" dirty="0" smtClean="0"/>
            </a:br>
            <a:r>
              <a:rPr lang="de-DE" sz="6000" dirty="0" smtClean="0"/>
              <a:t>Wege aus der </a:t>
            </a:r>
            <a:br>
              <a:rPr lang="de-DE" sz="6000" dirty="0" smtClean="0"/>
            </a:br>
            <a:r>
              <a:rPr lang="de-DE" sz="6000" dirty="0" smtClean="0"/>
              <a:t>Finanzkrise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/>
              <a:t/>
            </a:r>
            <a:br>
              <a:rPr lang="de-DE" sz="2400" dirty="0"/>
            </a:br>
            <a:r>
              <a:rPr lang="de-DE" sz="2400" dirty="0" smtClean="0"/>
              <a:t>Nicola </a:t>
            </a:r>
            <a:r>
              <a:rPr lang="de-DE" sz="2400" dirty="0" err="1" smtClean="0"/>
              <a:t>Liebert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27.2.2012</a:t>
            </a:r>
            <a:endParaRPr lang="de-DE" sz="2400" dirty="0"/>
          </a:p>
        </p:txBody>
      </p:sp>
      <p:pic>
        <p:nvPicPr>
          <p:cNvPr id="113697" name="Picture 33" descr="attac logo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447" y="381000"/>
            <a:ext cx="1370135" cy="2133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3699" name="Text Box 35"/>
          <p:cNvSpPr txBox="1">
            <a:spLocks noChangeArrowheads="1"/>
          </p:cNvSpPr>
          <p:nvPr/>
        </p:nvSpPr>
        <p:spPr bwMode="auto">
          <a:xfrm>
            <a:off x="3317246" y="990601"/>
            <a:ext cx="3703026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sz="6000" b="1" dirty="0" err="1">
                <a:solidFill>
                  <a:schemeClr val="tx2"/>
                </a:solidFill>
              </a:rPr>
              <a:t>Attac</a:t>
            </a:r>
            <a:endParaRPr lang="de-DE" sz="6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98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1593850" y="190500"/>
            <a:ext cx="7370763" cy="1438275"/>
          </a:xfrm>
        </p:spPr>
        <p:txBody>
          <a:bodyPr/>
          <a:lstStyle/>
          <a:p>
            <a:r>
              <a:rPr lang="de-DE" dirty="0" smtClean="0"/>
              <a:t>Eurokrise/Schuldenkrise:</a:t>
            </a:r>
            <a:br>
              <a:rPr lang="de-DE" dirty="0" smtClean="0"/>
            </a:br>
            <a:r>
              <a:rPr lang="de-DE" dirty="0" smtClean="0"/>
              <a:t>mögliche Gegenmaßnahmen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0825" y="1989138"/>
            <a:ext cx="8893175" cy="475297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Sparen?</a:t>
            </a:r>
          </a:p>
          <a:p>
            <a:pPr>
              <a:defRPr/>
            </a:pPr>
            <a:r>
              <a:rPr lang="de-DE" dirty="0" smtClean="0"/>
              <a:t>Rauswachsen aus der Krise?</a:t>
            </a:r>
          </a:p>
          <a:p>
            <a:pPr>
              <a:defRPr/>
            </a:pPr>
            <a:r>
              <a:rPr lang="de-DE" dirty="0" smtClean="0"/>
              <a:t>Ausstieg/Rauswurf aus der Währungsunion?</a:t>
            </a:r>
          </a:p>
          <a:p>
            <a:pPr>
              <a:defRPr/>
            </a:pPr>
            <a:r>
              <a:rPr lang="de-DE" dirty="0" smtClean="0"/>
              <a:t>Schuldenerlass!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(</a:t>
            </a:r>
            <a:r>
              <a:rPr lang="de-DE" sz="2600" dirty="0" smtClean="0"/>
              <a:t>Insolvenzverfahren mit Schiedsgericht)</a:t>
            </a:r>
            <a:endParaRPr lang="de-DE" dirty="0" smtClean="0"/>
          </a:p>
          <a:p>
            <a:pPr>
              <a:defRPr/>
            </a:pPr>
            <a:r>
              <a:rPr lang="de-DE" dirty="0" smtClean="0"/>
              <a:t>Reform der Währungsunion!</a:t>
            </a:r>
            <a:br>
              <a:rPr lang="de-DE" dirty="0" smtClean="0"/>
            </a:br>
            <a:r>
              <a:rPr lang="de-DE" dirty="0" smtClean="0"/>
              <a:t>(</a:t>
            </a:r>
            <a:r>
              <a:rPr lang="de-DE" sz="2600" dirty="0" smtClean="0"/>
              <a:t>Eurobonds, Wirtschaftsunion)</a:t>
            </a:r>
          </a:p>
          <a:p>
            <a:pPr>
              <a:defRPr/>
            </a:pPr>
            <a:r>
              <a:rPr lang="de-DE" dirty="0" smtClean="0"/>
              <a:t>Einnahmen erhöhen!</a:t>
            </a:r>
            <a:r>
              <a:rPr lang="de-DE" dirty="0"/>
              <a:t> </a:t>
            </a:r>
            <a:br>
              <a:rPr lang="de-DE" dirty="0"/>
            </a:br>
            <a:r>
              <a:rPr lang="de-DE" sz="2600" dirty="0" smtClean="0"/>
              <a:t>(Steuern)</a:t>
            </a:r>
          </a:p>
          <a:p>
            <a:pPr marL="0" indent="0">
              <a:buFont typeface="Wingdings" pitchFamily="2" charset="2"/>
              <a:buNone/>
              <a:defRPr/>
            </a:pPr>
            <a:endParaRPr lang="de-DE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>
          <a:xfrm>
            <a:off x="1476375" y="190500"/>
            <a:ext cx="7667625" cy="1527175"/>
          </a:xfrm>
        </p:spPr>
        <p:txBody>
          <a:bodyPr/>
          <a:lstStyle/>
          <a:p>
            <a:r>
              <a:rPr lang="de-DE" sz="4000" smtClean="0"/>
              <a:t>Schuldenkrise </a:t>
            </a:r>
            <a:r>
              <a:rPr lang="de-DE" sz="4000" smtClean="0"/>
              <a:t>= </a:t>
            </a:r>
            <a:r>
              <a:rPr lang="de-DE" sz="4000" smtClean="0"/>
              <a:t>Verteilungskrise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506413" y="1628775"/>
          <a:ext cx="792321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724"/>
                <a:gridCol w="4754488"/>
              </a:tblGrid>
              <a:tr h="773985"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Staatsschulden</a:t>
                      </a:r>
                      <a:r>
                        <a:rPr lang="de-DE" sz="2400" baseline="0" dirty="0" smtClean="0"/>
                        <a:t> Deutschlands</a:t>
                      </a:r>
                      <a:endParaRPr lang="de-DE" sz="2400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Privatvermögen in Deutschland</a:t>
                      </a:r>
                      <a:endParaRPr lang="de-DE" sz="2400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882199">
                <a:tc>
                  <a:txBody>
                    <a:bodyPr/>
                    <a:lstStyle/>
                    <a:p>
                      <a:pPr algn="ctr"/>
                      <a:r>
                        <a:rPr lang="de-DE" sz="2400" b="1" dirty="0" smtClean="0"/>
                        <a:t>2 Bio.</a:t>
                      </a:r>
                      <a:r>
                        <a:rPr lang="de-DE" sz="2400" b="1" baseline="0" dirty="0" smtClean="0"/>
                        <a:t> €</a:t>
                      </a:r>
                      <a:endParaRPr lang="de-D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2400" b="1" dirty="0" smtClean="0"/>
                        <a:t>   7,4 Bio. €  gesamt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de-DE" sz="2400" b="1" baseline="0" dirty="0" smtClean="0"/>
                        <a:t>   2,6 Bio. €  </a:t>
                      </a:r>
                      <a:r>
                        <a:rPr lang="de-DE" sz="2400" b="1" dirty="0" smtClean="0"/>
                        <a:t>Top</a:t>
                      </a:r>
                      <a:r>
                        <a:rPr lang="de-DE" sz="2400" b="1" baseline="0" dirty="0" smtClean="0"/>
                        <a:t> 1 Prozent</a:t>
                      </a:r>
                      <a:endParaRPr lang="de-DE" sz="2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110" name="Textfeld 5"/>
          <p:cNvSpPr txBox="1">
            <a:spLocks noChangeArrowheads="1"/>
          </p:cNvSpPr>
          <p:nvPr/>
        </p:nvSpPr>
        <p:spPr bwMode="auto">
          <a:xfrm>
            <a:off x="179388" y="3857625"/>
            <a:ext cx="8856662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solidFill>
                  <a:schemeClr val="tx2"/>
                </a:solidFill>
              </a:rPr>
              <a:t>Folgen der Vermögenskonzentration:</a:t>
            </a:r>
            <a:r>
              <a:rPr lang="de-DE" sz="3200">
                <a:solidFill>
                  <a:schemeClr val="tx2"/>
                </a:solidFill>
              </a:rPr>
              <a:t> </a:t>
            </a:r>
            <a:br>
              <a:rPr lang="de-DE" sz="3200">
                <a:solidFill>
                  <a:schemeClr val="tx2"/>
                </a:solidFill>
              </a:rPr>
            </a:br>
            <a:r>
              <a:rPr lang="de-DE" sz="3000">
                <a:solidFill>
                  <a:schemeClr val="tx2"/>
                </a:solidFill>
              </a:rPr>
              <a:t>-   Spekulationsrisiken durch Renditeerwartungen</a:t>
            </a:r>
            <a:br>
              <a:rPr lang="de-DE" sz="3000">
                <a:solidFill>
                  <a:schemeClr val="tx2"/>
                </a:solidFill>
              </a:rPr>
            </a:br>
            <a:r>
              <a:rPr lang="de-DE" sz="3000">
                <a:solidFill>
                  <a:schemeClr val="tx2"/>
                </a:solidFill>
              </a:rPr>
              <a:t>-   Nachfragelücke durch schrumpfende Lohnquote</a:t>
            </a:r>
          </a:p>
          <a:p>
            <a:pPr eaLnBrk="1" hangingPunct="1"/>
            <a:r>
              <a:rPr lang="de-DE" sz="3000">
                <a:solidFill>
                  <a:schemeClr val="tx2"/>
                </a:solidFill>
              </a:rPr>
              <a:t>→ Krisenanfälligkeit</a:t>
            </a:r>
          </a:p>
          <a:p>
            <a:pPr eaLnBrk="1" hangingPunct="1"/>
            <a:endParaRPr lang="de-DE" sz="36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Einkommens- und Vermögenskonzentration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9388" y="1773238"/>
            <a:ext cx="8964612" cy="489585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Entkoppelung von Arbeit u. Einkommen </a:t>
            </a:r>
            <a:r>
              <a:rPr lang="de-DE" sz="2400" dirty="0" smtClean="0"/>
              <a:t>Arbeitsmarktreformen, Vorstandsvergütung, Steuerreformen</a:t>
            </a:r>
            <a:br>
              <a:rPr lang="de-DE" sz="2400" dirty="0" smtClean="0"/>
            </a:br>
            <a:r>
              <a:rPr lang="de-DE" sz="2400" dirty="0" smtClean="0"/>
              <a:t>→ 1999-2009 Einkommen unterstes </a:t>
            </a:r>
            <a:r>
              <a:rPr lang="de-DE" sz="2400" dirty="0" err="1" smtClean="0"/>
              <a:t>Dezil</a:t>
            </a:r>
            <a:r>
              <a:rPr lang="de-DE" sz="2400" dirty="0" smtClean="0"/>
              <a:t> ↓ 9,6%</a:t>
            </a:r>
            <a:br>
              <a:rPr lang="de-DE" sz="2400" dirty="0" smtClean="0"/>
            </a:br>
            <a:r>
              <a:rPr lang="de-DE" sz="2400" dirty="0" smtClean="0"/>
              <a:t>                          		     oberstes </a:t>
            </a:r>
            <a:r>
              <a:rPr lang="de-DE" sz="2400" dirty="0" err="1" smtClean="0"/>
              <a:t>Dezil</a:t>
            </a:r>
            <a:r>
              <a:rPr lang="de-DE" sz="2400" dirty="0" smtClean="0"/>
              <a:t> ↑ 16,6%</a:t>
            </a:r>
          </a:p>
          <a:p>
            <a:pPr>
              <a:defRPr/>
            </a:pPr>
            <a:r>
              <a:rPr lang="de-DE" dirty="0" smtClean="0"/>
              <a:t>Vermögensverteilung Deutschland</a:t>
            </a:r>
          </a:p>
          <a:p>
            <a:pPr>
              <a:defRPr/>
            </a:pPr>
            <a:endParaRPr lang="de-DE" dirty="0"/>
          </a:p>
          <a:p>
            <a:pPr>
              <a:defRPr/>
            </a:pPr>
            <a:endParaRPr lang="de-DE" dirty="0" smtClean="0"/>
          </a:p>
          <a:p>
            <a:pPr>
              <a:defRPr/>
            </a:pPr>
            <a:endParaRPr lang="de-DE" dirty="0"/>
          </a:p>
          <a:p>
            <a:pPr marL="0" indent="0">
              <a:buFont typeface="Wingdings" pitchFamily="2" charset="2"/>
              <a:buNone/>
              <a:defRPr/>
            </a:pP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  </a:t>
            </a:r>
            <a:r>
              <a:rPr lang="de-DE" sz="2400" dirty="0" smtClean="0"/>
              <a:t>Weltweit: 1% HNWIs = 38% des Vermögens</a:t>
            </a:r>
            <a:br>
              <a:rPr lang="de-DE" sz="2400" dirty="0" smtClean="0"/>
            </a:br>
            <a:endParaRPr lang="de-DE" sz="2400" dirty="0" smtClean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/>
        </p:nvGraphicFramePr>
        <p:xfrm>
          <a:off x="611188" y="4056063"/>
          <a:ext cx="5435600" cy="20589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87708"/>
                <a:gridCol w="2647892"/>
              </a:tblGrid>
              <a:tr h="6096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</a:rPr>
                        <a:t>Bevölkerungsgruppe</a:t>
                      </a:r>
                      <a:endParaRPr lang="de-DE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1" marR="68581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</a:rPr>
                        <a:t>           </a:t>
                      </a:r>
                      <a:r>
                        <a:rPr lang="de-DE" sz="2000" dirty="0" smtClean="0">
                          <a:effectLst/>
                        </a:rPr>
                        <a:t>Anteil am</a:t>
                      </a:r>
                      <a:r>
                        <a:rPr lang="de-DE" sz="2000" baseline="0" dirty="0" smtClean="0">
                          <a:effectLst/>
                        </a:rPr>
                        <a:t>   </a:t>
                      </a:r>
                      <a:br>
                        <a:rPr lang="de-DE" sz="2000" baseline="0" dirty="0" smtClean="0">
                          <a:effectLst/>
                        </a:rPr>
                      </a:br>
                      <a:r>
                        <a:rPr lang="de-DE" sz="2000" baseline="0" dirty="0" smtClean="0">
                          <a:effectLst/>
                        </a:rPr>
                        <a:t>   Gesamtvermögen</a:t>
                      </a:r>
                      <a:endParaRPr lang="de-DE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1" marR="68581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62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</a:rPr>
                        <a:t>Untere 50 Prozent</a:t>
                      </a:r>
                      <a:endParaRPr lang="de-DE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1" marR="68581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000" b="1" dirty="0">
                          <a:effectLst/>
                        </a:rPr>
                        <a:t>               1,4%        </a:t>
                      </a:r>
                      <a:endParaRPr lang="de-DE" sz="2000" b="1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1" marR="68581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62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</a:rPr>
                        <a:t>Top 10 Prozent</a:t>
                      </a:r>
                      <a:endParaRPr lang="de-DE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1" marR="68581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000" b="1" dirty="0">
                          <a:effectLst/>
                        </a:rPr>
                        <a:t>             66,6%</a:t>
                      </a:r>
                      <a:endParaRPr lang="de-DE" sz="2000" b="1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</a:tr>
              <a:tr h="362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</a:rPr>
                        <a:t>Top 1 Prozent</a:t>
                      </a:r>
                      <a:endParaRPr lang="de-DE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1" marR="68581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000" b="1" dirty="0">
                          <a:effectLst/>
                        </a:rPr>
                        <a:t>             35,8%</a:t>
                      </a:r>
                      <a:endParaRPr lang="de-DE" sz="2000" b="1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1" marR="68581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62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</a:rPr>
                        <a:t>Top 0,1 Prozent</a:t>
                      </a:r>
                      <a:endParaRPr lang="de-DE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1" marR="68581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2000" b="1" dirty="0">
                          <a:effectLst/>
                        </a:rPr>
                        <a:t>             22,5%</a:t>
                      </a:r>
                      <a:endParaRPr lang="de-DE" sz="2000" b="1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115888"/>
            <a:ext cx="7442200" cy="1098550"/>
          </a:xfrm>
        </p:spPr>
        <p:txBody>
          <a:bodyPr/>
          <a:lstStyle/>
          <a:p>
            <a:pPr eaLnBrk="1" hangingPunct="1"/>
            <a:r>
              <a:rPr lang="de-DE" sz="3800" smtClean="0"/>
              <a:t>Finanzvermögen - Realwirtschaft</a:t>
            </a:r>
          </a:p>
        </p:txBody>
      </p:sp>
      <p:pic>
        <p:nvPicPr>
          <p:cNvPr id="614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14438"/>
            <a:ext cx="8642350" cy="466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6084888" y="6546850"/>
            <a:ext cx="26939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200"/>
              <a:t>Quelle: McKinsey Quartely Jan. 2007</a:t>
            </a:r>
          </a:p>
        </p:txBody>
      </p:sp>
      <p:sp>
        <p:nvSpPr>
          <p:cNvPr id="2" name="Rechteck 1"/>
          <p:cNvSpPr/>
          <p:nvPr/>
        </p:nvSpPr>
        <p:spPr>
          <a:xfrm>
            <a:off x="395288" y="5876925"/>
            <a:ext cx="8748712" cy="944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de-DE" sz="2400" dirty="0">
                <a:solidFill>
                  <a:schemeClr val="tx2"/>
                </a:solidFill>
              </a:rPr>
              <a:t>USA Verhältnis Finanzvermögen :  BIP   </a:t>
            </a:r>
            <a:br>
              <a:rPr lang="de-DE" sz="2400" dirty="0">
                <a:solidFill>
                  <a:schemeClr val="tx2"/>
                </a:solidFill>
              </a:rPr>
            </a:br>
            <a:r>
              <a:rPr lang="de-DE" sz="2400" dirty="0">
                <a:solidFill>
                  <a:schemeClr val="tx2"/>
                </a:solidFill>
              </a:rPr>
              <a:t>1988 das 4,5-fache     -     2008 das 10,5-fache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Entwicklung Devisenmärkte</a:t>
            </a:r>
          </a:p>
        </p:txBody>
      </p:sp>
      <p:pic>
        <p:nvPicPr>
          <p:cNvPr id="7171" name="Picture 5" descr="3c51396b5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12875"/>
            <a:ext cx="8351837" cy="494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333375"/>
            <a:ext cx="7667625" cy="1079500"/>
          </a:xfrm>
        </p:spPr>
        <p:txBody>
          <a:bodyPr/>
          <a:lstStyle/>
          <a:p>
            <a:pPr eaLnBrk="1" hangingPunct="1"/>
            <a:r>
              <a:rPr lang="de-DE" smtClean="0"/>
              <a:t>Finanzmärkte: Was wird gehandelt         </a:t>
            </a:r>
            <a:r>
              <a:rPr lang="de-DE" sz="2200" smtClean="0"/>
              <a:t>(Jahresumsätze)</a:t>
            </a:r>
            <a:endParaRPr lang="de-DE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2263" y="1711325"/>
            <a:ext cx="8426450" cy="51847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de-DE" b="1" dirty="0" smtClean="0"/>
              <a:t>Aktien</a:t>
            </a:r>
            <a:r>
              <a:rPr lang="de-DE" dirty="0" smtClean="0"/>
              <a:t>						   </a:t>
            </a:r>
            <a:r>
              <a:rPr lang="de-DE" dirty="0" smtClean="0">
                <a:solidFill>
                  <a:srgbClr val="FF0000"/>
                </a:solidFill>
              </a:rPr>
              <a:t>63 Bio. $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b="1" dirty="0" smtClean="0"/>
              <a:t>Festverzinsliche Wertpapiere</a:t>
            </a:r>
            <a:r>
              <a:rPr lang="de-DE" dirty="0" smtClean="0"/>
              <a:t>	   </a:t>
            </a:r>
            <a:r>
              <a:rPr lang="de-DE" dirty="0" smtClean="0">
                <a:solidFill>
                  <a:srgbClr val="FF0000"/>
                </a:solidFill>
              </a:rPr>
              <a:t>24 Bio. $</a:t>
            </a:r>
            <a:endParaRPr lang="de-DE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de-DE" b="1" dirty="0" smtClean="0"/>
              <a:t>Devisen </a:t>
            </a:r>
            <a:r>
              <a:rPr lang="de-DE" sz="2400" dirty="0" smtClean="0"/>
              <a:t>(inkl. Devisenderivate)	  </a:t>
            </a:r>
            <a:r>
              <a:rPr lang="de-DE" dirty="0" smtClean="0"/>
              <a:t>      </a:t>
            </a:r>
            <a:r>
              <a:rPr lang="de-DE" dirty="0" smtClean="0">
                <a:solidFill>
                  <a:srgbClr val="FF0000"/>
                </a:solidFill>
              </a:rPr>
              <a:t>1007 Bio. $</a:t>
            </a:r>
            <a:endParaRPr lang="de-DE" b="1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de-DE" b="1" dirty="0" smtClean="0"/>
              <a:t>Derivate </a:t>
            </a:r>
            <a:r>
              <a:rPr lang="de-DE" sz="2400" dirty="0" smtClean="0"/>
              <a:t>(Terminmärkte, Rohstoffe)	</a:t>
            </a:r>
            <a:r>
              <a:rPr lang="de-DE" dirty="0" smtClean="0"/>
              <a:t> </a:t>
            </a:r>
            <a:r>
              <a:rPr lang="de-DE" dirty="0" smtClean="0">
                <a:solidFill>
                  <a:srgbClr val="FF0000"/>
                </a:solidFill>
              </a:rPr>
              <a:t>708 Bio. $</a:t>
            </a:r>
            <a:br>
              <a:rPr lang="de-DE" dirty="0" smtClean="0">
                <a:solidFill>
                  <a:srgbClr val="FF0000"/>
                </a:solidFill>
              </a:rPr>
            </a:br>
            <a:r>
              <a:rPr lang="de-DE" sz="2400" dirty="0" smtClean="0"/>
              <a:t>- </a:t>
            </a:r>
            <a:r>
              <a:rPr lang="de-DE" sz="2400" dirty="0" err="1" smtClean="0"/>
              <a:t>Futures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- Optionen</a:t>
            </a:r>
            <a:br>
              <a:rPr lang="de-DE" sz="2400" dirty="0" smtClean="0"/>
            </a:br>
            <a:r>
              <a:rPr lang="de-DE" sz="2400" dirty="0" smtClean="0"/>
              <a:t>- Swaps</a:t>
            </a:r>
            <a:br>
              <a:rPr lang="de-DE" sz="2400" dirty="0" smtClean="0"/>
            </a:br>
            <a:r>
              <a:rPr lang="de-DE" sz="2400" dirty="0" smtClean="0"/>
              <a:t>- verbriefte Derivate (Zertifikate u.a.)</a:t>
            </a:r>
            <a:br>
              <a:rPr lang="de-DE" sz="2400" dirty="0" smtClean="0"/>
            </a:br>
            <a:endParaRPr lang="de-DE" sz="2400" dirty="0" smtClean="0"/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de-DE" i="1" dirty="0" smtClean="0"/>
              <a:t>   Vgl. globale Wirtschaftsleistung</a:t>
            </a:r>
            <a:r>
              <a:rPr lang="de-DE" dirty="0" smtClean="0"/>
              <a:t>	   </a:t>
            </a:r>
            <a:r>
              <a:rPr lang="de-DE" dirty="0" smtClean="0">
                <a:solidFill>
                  <a:srgbClr val="00B050"/>
                </a:solidFill>
              </a:rPr>
              <a:t>70 Bio. $</a:t>
            </a:r>
            <a:r>
              <a:rPr lang="de-DE" i="1" dirty="0" smtClean="0">
                <a:solidFill>
                  <a:srgbClr val="00B050"/>
                </a:solidFill>
              </a:rPr>
              <a:t>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de-DE" i="1" dirty="0" smtClean="0"/>
              <a:t>   </a:t>
            </a:r>
            <a:endParaRPr lang="de-DE" i="1" dirty="0" smtClean="0">
              <a:solidFill>
                <a:srgbClr val="00B050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395288" y="5373688"/>
            <a:ext cx="5040312" cy="476250"/>
          </a:xfrm>
          <a:prstGeom prst="rect">
            <a:avLst/>
          </a:prstGeom>
          <a:solidFill>
            <a:srgbClr val="66FF66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395288" y="1700213"/>
            <a:ext cx="4608512" cy="477837"/>
          </a:xfrm>
          <a:prstGeom prst="rect">
            <a:avLst/>
          </a:prstGeom>
          <a:solidFill>
            <a:srgbClr val="FF7C8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395288" y="2238375"/>
            <a:ext cx="1728787" cy="477838"/>
          </a:xfrm>
          <a:prstGeom prst="rect">
            <a:avLst/>
          </a:prstGeom>
          <a:solidFill>
            <a:srgbClr val="FF7C8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" name="Richtungspfeil 8"/>
          <p:cNvSpPr/>
          <p:nvPr/>
        </p:nvSpPr>
        <p:spPr>
          <a:xfrm>
            <a:off x="0" y="2768600"/>
            <a:ext cx="9144000" cy="388938"/>
          </a:xfrm>
          <a:prstGeom prst="homePlate">
            <a:avLst>
              <a:gd name="adj" fmla="val 55403"/>
            </a:avLst>
          </a:prstGeom>
          <a:solidFill>
            <a:srgbClr val="FF7C8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Richtungspfeil 13"/>
          <p:cNvSpPr/>
          <p:nvPr/>
        </p:nvSpPr>
        <p:spPr>
          <a:xfrm>
            <a:off x="-11113" y="3227388"/>
            <a:ext cx="9001126" cy="469900"/>
          </a:xfrm>
          <a:prstGeom prst="homePlate">
            <a:avLst>
              <a:gd name="adj" fmla="val 55403"/>
            </a:avLst>
          </a:prstGeom>
          <a:solidFill>
            <a:srgbClr val="FF7C8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440613" cy="1527175"/>
          </a:xfrm>
        </p:spPr>
        <p:txBody>
          <a:bodyPr/>
          <a:lstStyle/>
          <a:p>
            <a:r>
              <a:rPr lang="de-DE" smtClean="0"/>
              <a:t>Gegenmaßnahmen I: Steuern</a:t>
            </a:r>
          </a:p>
        </p:txBody>
      </p:sp>
      <p:sp>
        <p:nvSpPr>
          <p:cNvPr id="9219" name="Inhaltsplatzhalter 2"/>
          <p:cNvSpPr>
            <a:spLocks noGrp="1"/>
          </p:cNvSpPr>
          <p:nvPr>
            <p:ph idx="1"/>
          </p:nvPr>
        </p:nvSpPr>
        <p:spPr>
          <a:xfrm>
            <a:off x="179388" y="1905000"/>
            <a:ext cx="8964612" cy="4764088"/>
          </a:xfrm>
        </p:spPr>
        <p:txBody>
          <a:bodyPr/>
          <a:lstStyle/>
          <a:p>
            <a:r>
              <a:rPr lang="de-DE" b="1" smtClean="0"/>
              <a:t>Sinn von Steuern</a:t>
            </a:r>
            <a:r>
              <a:rPr lang="de-DE" smtClean="0"/>
              <a:t/>
            </a:r>
            <a:br>
              <a:rPr lang="de-DE" smtClean="0"/>
            </a:br>
            <a:r>
              <a:rPr lang="de-DE" smtClean="0"/>
              <a:t>- Einnahmewirkung</a:t>
            </a:r>
            <a:br>
              <a:rPr lang="de-DE" smtClean="0"/>
            </a:br>
            <a:r>
              <a:rPr lang="de-DE" smtClean="0"/>
              <a:t>- Verteilungswirkung</a:t>
            </a:r>
            <a:br>
              <a:rPr lang="de-DE" smtClean="0"/>
            </a:br>
            <a:r>
              <a:rPr lang="de-DE" smtClean="0"/>
              <a:t>- (Lenkungswirkung)</a:t>
            </a:r>
          </a:p>
          <a:p>
            <a:r>
              <a:rPr lang="de-DE" b="1" smtClean="0"/>
              <a:t>Für ein gerechteres Steuersystem</a:t>
            </a:r>
            <a:r>
              <a:rPr lang="de-DE" smtClean="0"/>
              <a:t/>
            </a:r>
            <a:br>
              <a:rPr lang="de-DE" smtClean="0"/>
            </a:br>
            <a:r>
              <a:rPr lang="de-DE" smtClean="0"/>
              <a:t>- progressive Einkommensteuer</a:t>
            </a:r>
            <a:br>
              <a:rPr lang="de-DE" smtClean="0"/>
            </a:br>
            <a:r>
              <a:rPr lang="de-DE" smtClean="0"/>
              <a:t>- Konzernbesteuerung</a:t>
            </a:r>
            <a:br>
              <a:rPr lang="de-DE" smtClean="0"/>
            </a:br>
            <a:r>
              <a:rPr lang="de-DE" smtClean="0"/>
              <a:t>- Vermögensteuer</a:t>
            </a:r>
            <a:br>
              <a:rPr lang="de-DE" smtClean="0"/>
            </a:br>
            <a:r>
              <a:rPr lang="de-DE" smtClean="0"/>
              <a:t>- Vermögensabgabe (Lastenausgleich)</a:t>
            </a:r>
          </a:p>
          <a:p>
            <a:endParaRPr lang="de-DE" sz="150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296150" cy="1527175"/>
          </a:xfrm>
        </p:spPr>
        <p:txBody>
          <a:bodyPr/>
          <a:lstStyle/>
          <a:p>
            <a:pPr eaLnBrk="1" hangingPunct="1"/>
            <a:r>
              <a:rPr lang="de-DE" smtClean="0"/>
              <a:t>Gegenmaßnahmen II: </a:t>
            </a:r>
            <a:br>
              <a:rPr lang="de-DE" smtClean="0"/>
            </a:br>
            <a:r>
              <a:rPr lang="de-DE" smtClean="0"/>
              <a:t>Finanzmärkte schrumpfen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700213"/>
            <a:ext cx="8964612" cy="51577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de-DE" dirty="0" smtClean="0"/>
              <a:t>Trennung Investmentbanking – Geschäftsbanken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dirty="0" err="1" smtClean="0"/>
              <a:t>Too</a:t>
            </a:r>
            <a:r>
              <a:rPr lang="de-DE" dirty="0" smtClean="0"/>
              <a:t>-</a:t>
            </a:r>
            <a:r>
              <a:rPr lang="de-DE" dirty="0" err="1" smtClean="0"/>
              <a:t>big</a:t>
            </a:r>
            <a:r>
              <a:rPr lang="de-DE" dirty="0" smtClean="0"/>
              <a:t>-</a:t>
            </a:r>
            <a:r>
              <a:rPr lang="de-DE" dirty="0" err="1" smtClean="0"/>
              <a:t>to</a:t>
            </a:r>
            <a:r>
              <a:rPr lang="de-DE" dirty="0" smtClean="0"/>
              <a:t>-</a:t>
            </a:r>
            <a:r>
              <a:rPr lang="de-DE" dirty="0" err="1" smtClean="0"/>
              <a:t>fail</a:t>
            </a:r>
            <a:r>
              <a:rPr lang="de-DE" dirty="0" smtClean="0"/>
              <a:t>-Banken zerschlagen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dirty="0" smtClean="0"/>
              <a:t>Modell Sparkassen/Genossenschaftsbanken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dirty="0" smtClean="0"/>
              <a:t>Finanztransaktionssteuer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dirty="0" smtClean="0"/>
              <a:t>Verbot riskanter Finanzwetten, „Finanz-TÜV“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dirty="0" err="1" smtClean="0"/>
              <a:t>Reichtumskonzentration</a:t>
            </a:r>
            <a:r>
              <a:rPr lang="de-DE" dirty="0" smtClean="0"/>
              <a:t> </a:t>
            </a:r>
            <a:r>
              <a:rPr lang="de-DE" dirty="0"/>
              <a:t>umkehren</a:t>
            </a:r>
            <a:br>
              <a:rPr lang="de-DE" dirty="0"/>
            </a:br>
            <a:r>
              <a:rPr lang="de-DE" sz="3200" dirty="0"/>
              <a:t>(Steuern, Arbeitnehmerseite stärken</a:t>
            </a:r>
            <a:r>
              <a:rPr lang="de-DE" sz="3200" dirty="0" smtClean="0"/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sz="3200" dirty="0"/>
              <a:t>Solidarische Non-profit-Ökonomie statt Wachstumszwang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de-DE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ho">
  <a:themeElements>
    <a:clrScheme name="Ech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h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Echo</Template>
  <TotalTime>0</TotalTime>
  <Words>144</Words>
  <Application>Microsoft Office PowerPoint</Application>
  <PresentationFormat>Bildschirmpräsentation (4:3)</PresentationFormat>
  <Paragraphs>57</Paragraphs>
  <Slides>9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0" baseType="lpstr">
      <vt:lpstr>Echo</vt:lpstr>
      <vt:lpstr>  Wege aus der  Finanzkrise  Nicola Liebert 27.2.2012</vt:lpstr>
      <vt:lpstr>Eurokrise/Schuldenkrise: mögliche Gegenmaßnahmen</vt:lpstr>
      <vt:lpstr>Schuldenkrise = Verteilungskrise</vt:lpstr>
      <vt:lpstr>Einkommens- und Vermögenskonzentration</vt:lpstr>
      <vt:lpstr>Finanzvermögen - Realwirtschaft</vt:lpstr>
      <vt:lpstr>Entwicklung Devisenmärkte</vt:lpstr>
      <vt:lpstr>Finanzmärkte: Was wird gehandelt         (Jahresumsätze)</vt:lpstr>
      <vt:lpstr>Gegenmaßnahmen I: Steuern</vt:lpstr>
      <vt:lpstr>Gegenmaßnahmen II:  Finanzmärkte schrumpfen</vt:lpstr>
    </vt:vector>
  </TitlesOfParts>
  <Company>privat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c3po</dc:creator>
  <cp:lastModifiedBy>nicola</cp:lastModifiedBy>
  <cp:revision>163</cp:revision>
  <dcterms:created xsi:type="dcterms:W3CDTF">2008-10-02T10:53:36Z</dcterms:created>
  <dcterms:modified xsi:type="dcterms:W3CDTF">2012-02-28T18:52:03Z</dcterms:modified>
</cp:coreProperties>
</file>